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600" r:id="rId3"/>
    <p:sldId id="635" r:id="rId4"/>
    <p:sldId id="259" r:id="rId5"/>
    <p:sldId id="606" r:id="rId6"/>
    <p:sldId id="636" r:id="rId7"/>
    <p:sldId id="602" r:id="rId8"/>
    <p:sldId id="637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01" r:id="rId23"/>
    <p:sldId id="652" r:id="rId24"/>
    <p:sldId id="653" r:id="rId25"/>
    <p:sldId id="654" r:id="rId26"/>
    <p:sldId id="655" r:id="rId27"/>
    <p:sldId id="656" r:id="rId28"/>
    <p:sldId id="657" r:id="rId29"/>
    <p:sldId id="659" r:id="rId30"/>
    <p:sldId id="658" r:id="rId31"/>
    <p:sldId id="660" r:id="rId32"/>
    <p:sldId id="661" r:id="rId33"/>
    <p:sldId id="662" r:id="rId34"/>
    <p:sldId id="6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70E"/>
    <a:srgbClr val="4472C4"/>
    <a:srgbClr val="254275"/>
    <a:srgbClr val="ED7D31"/>
    <a:srgbClr val="276399"/>
    <a:srgbClr val="5B9BD5"/>
    <a:srgbClr val="474747"/>
    <a:srgbClr val="FFFFFF"/>
    <a:srgbClr val="666262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118" autoAdjust="0"/>
  </p:normalViewPr>
  <p:slideViewPr>
    <p:cSldViewPr snapToGrid="0" showGuides="1">
      <p:cViewPr varScale="1">
        <p:scale>
          <a:sx n="83" d="100"/>
          <a:sy n="83" d="100"/>
        </p:scale>
        <p:origin x="566" y="7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40180-84BE-40D1-AD0F-554207F0762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F74AD-8D6C-43B6-B1C6-FE3F682F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3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e95a381e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e95a381e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66a26668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66a26668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045C55BF-A268-16F5-62F9-B4918E05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66a26668_0_519:notes">
            <a:extLst>
              <a:ext uri="{FF2B5EF4-FFF2-40B4-BE49-F238E27FC236}">
                <a16:creationId xmlns:a16="http://schemas.microsoft.com/office/drawing/2014/main" id="{6BFEF2EB-33C2-028D-BAF4-E972B7468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66a26668_0_519:notes">
            <a:extLst>
              <a:ext uri="{FF2B5EF4-FFF2-40B4-BE49-F238E27FC236}">
                <a16:creationId xmlns:a16="http://schemas.microsoft.com/office/drawing/2014/main" id="{FB65255B-8BAD-C242-C2B2-970EF01BD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1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BC1E-4C7F-A878-414C-79C5E3E65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5D051-38C1-EA20-F458-44F8204A7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41AE3-7CCF-E5B6-58CC-B0857155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BF166-ADBF-25B2-A049-29815D5B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CD86-2C0A-BFF2-8732-1F71650F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9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E379-2B99-FA61-CF2A-C4357F4C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0183E-0625-1D69-A288-2CD465626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EF39F-5CF9-2556-9F9A-AAFE681B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283E-F7E4-B6AD-FFBA-BE311863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C6770-4142-C5B9-D9E0-C6B1F182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1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707E1-FC0C-342B-5E52-ADE06998D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9554A-DC20-BFD0-F9AB-AB4AAC948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0DDE0-B96D-2CC7-4067-57725D4D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BFFBB-806E-8018-91A4-BA029D0E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A1F76-948C-2FEA-64DB-1632CA18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99A4-F78B-B3DE-78E0-7D6047FD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56C58-2B2E-3F01-853B-1443D6962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F23EC-1AA7-6F81-24FF-B8AA833D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EC07-152A-921F-2971-6042E134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B6D60-83BC-11A0-D51E-510FD8AE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4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153C-B5F3-7513-9B72-5B30918F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FE70-4A27-1676-F288-4C28F5E8C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27D07-9061-BE97-7C70-F717B9CA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5AFD5-6612-BF83-471C-84795AFC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ED685-21C2-11DB-B8C1-F68F86C6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9D37-4A87-64E0-7A79-D807B373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A7C8-C395-1B55-CC51-0C79B94F9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CBE8F-5789-ED85-1392-3786A5E29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F2DBC-C43D-4768-724D-E2CE51F1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C6FE2-EE2B-058F-2CB6-2D30089E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D2F52-9E7E-8809-0726-50EC48FF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56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8AFA-CDCE-51AB-859D-36F34185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1D6E7-964A-C4FD-0295-4760420FE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F35A7-300A-5FC2-1235-0ACACFF07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20995-71C2-1430-4E57-2C0ACDF8A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FB71D-399D-AB8B-E49E-912455E95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8D760-FE88-FCB3-7649-F651DB59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A5E49-8CF9-F6C9-4985-16181C91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7116F-4113-9328-CE3A-1F1D50B8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47F5-B2BC-E1D1-37A2-3D55285A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16BD2-0039-1449-3305-FFB7A79AE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53673-85F6-BD5D-1883-38D897B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5289-801F-F3F1-0A71-1A7313DB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1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92EEE-7079-ED29-138A-9D8758A3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E7D5B-4830-8B00-D653-B796633B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190-ACB7-8CB0-C7C8-59F8494A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FC45-2F09-1123-24C6-80A652483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9951-9A5D-CA64-8299-A53E4813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9AD71-A4B9-C25C-00C1-A5C615D3A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34768-C351-0DFD-E670-02367547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C3EC-E4AE-D04E-4B4A-DF23231A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8B4EA-EE7C-94CF-4E6D-48B200ED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5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2CA1-FA93-8D54-65D2-3C73A038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F967F-2C69-7017-B4CB-EF9405383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DA17B-8376-481D-7360-46F6A8D0B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FB10D-2CD1-BB7E-35C9-F8C76A6C4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A012-800A-2C98-8922-C119FC12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7343-B329-DABB-CDED-0A050FA8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B9098-C80B-66CD-69E8-C5D08097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FEB8A-2EFB-6553-F313-16E987B1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E18A2-D8F9-2B50-6D0D-A1670D0F3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5B32C-7331-4D14-8CE8-DF47C2DB7E1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E8D3-8D2E-A16D-CA4C-CAEA982AF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00563-605D-7C96-0078-9467F2011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189A3-A408-4459-97D9-B069249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B9335-FAD1-7869-3137-2DC9CB9B59D6}"/>
              </a:ext>
            </a:extLst>
          </p:cNvPr>
          <p:cNvSpPr txBox="1"/>
          <p:nvPr/>
        </p:nvSpPr>
        <p:spPr>
          <a:xfrm>
            <a:off x="1981200" y="2551837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utura T OT" panose="02000000000000000000" pitchFamily="50" charset="0"/>
              </a:rPr>
              <a:t>Unit 1: Introduction to Embedded systems (3 Hours)</a:t>
            </a:r>
          </a:p>
          <a:p>
            <a:endParaRPr lang="en-US" dirty="0">
              <a:latin typeface="Futura T OT" panose="02000000000000000000" pitchFamily="50" charset="0"/>
            </a:endParaRPr>
          </a:p>
          <a:p>
            <a:r>
              <a:rPr lang="en-US" dirty="0">
                <a:latin typeface="Futura T OT" panose="02000000000000000000" pitchFamily="50" charset="0"/>
              </a:rPr>
              <a:t>1.1 Definition and overview of Embedded Systems</a:t>
            </a:r>
          </a:p>
          <a:p>
            <a:r>
              <a:rPr lang="en-US" dirty="0">
                <a:latin typeface="Futura T OT" panose="02000000000000000000" pitchFamily="50" charset="0"/>
              </a:rPr>
              <a:t>1.2 Embedded Systems vs General Purpose Systems</a:t>
            </a:r>
          </a:p>
          <a:p>
            <a:r>
              <a:rPr lang="en-US" dirty="0">
                <a:latin typeface="Futura T OT" panose="02000000000000000000" pitchFamily="50" charset="0"/>
              </a:rPr>
              <a:t>1.3 Applications and Domain ( Automotive, Healthcare, Industrial Control, IoT </a:t>
            </a:r>
            <a:r>
              <a:rPr lang="en-US" dirty="0" err="1">
                <a:latin typeface="Futura T OT" panose="02000000000000000000" pitchFamily="50" charset="0"/>
              </a:rPr>
              <a:t>etc</a:t>
            </a:r>
            <a:r>
              <a:rPr lang="en-US" dirty="0">
                <a:latin typeface="Futura T OT" panose="02000000000000000000" pitchFamily="50" charset="0"/>
              </a:rPr>
              <a:t>)</a:t>
            </a:r>
          </a:p>
          <a:p>
            <a:r>
              <a:rPr lang="en-US" dirty="0">
                <a:latin typeface="Futura T OT" panose="02000000000000000000" pitchFamily="50" charset="0"/>
              </a:rPr>
              <a:t>1.4 Key Components: Microcontrollers, sensors, Actuators, Peripherals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539C5-9975-1037-E086-4BF0AF8A003B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Futura T OT" panose="02000000000000000000" pitchFamily="50" charset="0"/>
              </a:rPr>
              <a:t>Syllabus of 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25006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1852B-2376-F2F4-71B4-DB6C338F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AE14E12-2012-0054-7582-159A31751ECA}"/>
              </a:ext>
            </a:extLst>
          </p:cNvPr>
          <p:cNvSpPr txBox="1"/>
          <p:nvPr/>
        </p:nvSpPr>
        <p:spPr>
          <a:xfrm>
            <a:off x="0" y="1232433"/>
            <a:ext cx="2721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Consumer Electronics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A5439-6081-666F-A434-2CA81A5865FC}"/>
              </a:ext>
            </a:extLst>
          </p:cNvPr>
          <p:cNvSpPr txBox="1"/>
          <p:nvPr/>
        </p:nvSpPr>
        <p:spPr>
          <a:xfrm>
            <a:off x="6096000" y="3740964"/>
            <a:ext cx="492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Smart TVs: Run a specialized OS for media playback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56640-7B08-BFB0-813A-BEA0EA6DAC6C}"/>
              </a:ext>
            </a:extLst>
          </p:cNvPr>
          <p:cNvSpPr txBox="1"/>
          <p:nvPr/>
        </p:nvSpPr>
        <p:spPr>
          <a:xfrm>
            <a:off x="6096000" y="4319690"/>
            <a:ext cx="331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Digital Cameras: Image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23419-9723-DBC6-8237-C5529773944B}"/>
              </a:ext>
            </a:extLst>
          </p:cNvPr>
          <p:cNvSpPr txBox="1"/>
          <p:nvPr/>
        </p:nvSpPr>
        <p:spPr>
          <a:xfrm>
            <a:off x="6095999" y="3162238"/>
            <a:ext cx="551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Smartphones and Tablets: Collections of embedded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AC1BC6-4214-C521-8D6B-AAA7B574B90D}"/>
              </a:ext>
            </a:extLst>
          </p:cNvPr>
          <p:cNvSpPr txBox="1"/>
          <p:nvPr/>
        </p:nvSpPr>
        <p:spPr>
          <a:xfrm>
            <a:off x="6095999" y="4898416"/>
            <a:ext cx="391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Wearables: Smartwatches, fitness trackers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AFA2A-5226-D54F-7408-097D6489A6B3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8194" name="Picture 2" descr="Consumer Electrical Appliances: Over 5,679 Royalty-Free Licensable Stock  Illustrations &amp; Drawings | Shutterstock">
            <a:extLst>
              <a:ext uri="{FF2B5EF4-FFF2-40B4-BE49-F238E27FC236}">
                <a16:creationId xmlns:a16="http://schemas.microsoft.com/office/drawing/2014/main" id="{07B89A03-A0A5-283E-7833-CC14D8388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4"/>
          <a:stretch>
            <a:fillRect/>
          </a:stretch>
        </p:blipFill>
        <p:spPr bwMode="auto">
          <a:xfrm>
            <a:off x="21035" y="2125380"/>
            <a:ext cx="6074965" cy="39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7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957C5-716D-A476-C20F-CC30E3138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B01D05-0B4B-D74D-3132-5B7C2DC89AC7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79156-B690-D741-0ADD-614BB0FDA693}"/>
              </a:ext>
            </a:extLst>
          </p:cNvPr>
          <p:cNvSpPr txBox="1"/>
          <p:nvPr/>
        </p:nvSpPr>
        <p:spPr>
          <a:xfrm>
            <a:off x="0" y="871312"/>
            <a:ext cx="2721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Consumer Electronics</a:t>
            </a:r>
          </a:p>
        </p:txBody>
      </p:sp>
      <p:pic>
        <p:nvPicPr>
          <p:cNvPr id="6148" name="Picture 4" descr="Buy the Best Consumer Electronics in Nigeria | Wigmore Trading">
            <a:extLst>
              <a:ext uri="{FF2B5EF4-FFF2-40B4-BE49-F238E27FC236}">
                <a16:creationId xmlns:a16="http://schemas.microsoft.com/office/drawing/2014/main" id="{1E93EABF-1493-92D8-DBB1-DB723A5A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2977"/>
            <a:ext cx="12192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9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A8F58-8194-C341-D264-5444258A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27AF585-F1EE-0759-073F-81A7CCB8F1FB}"/>
              </a:ext>
            </a:extLst>
          </p:cNvPr>
          <p:cNvSpPr txBox="1"/>
          <p:nvPr/>
        </p:nvSpPr>
        <p:spPr>
          <a:xfrm>
            <a:off x="0" y="1232433"/>
            <a:ext cx="3125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Healthcare and Medical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1F455-DB21-ED4C-EC5A-3AE95EA03CAC}"/>
              </a:ext>
            </a:extLst>
          </p:cNvPr>
          <p:cNvSpPr txBox="1"/>
          <p:nvPr/>
        </p:nvSpPr>
        <p:spPr>
          <a:xfrm>
            <a:off x="6096000" y="3740964"/>
            <a:ext cx="535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Medical Imaging: MRI, CT Scan and ultrasound machines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A9E44-CD09-82AF-A439-51AE379DC4AF}"/>
              </a:ext>
            </a:extLst>
          </p:cNvPr>
          <p:cNvSpPr txBox="1"/>
          <p:nvPr/>
        </p:nvSpPr>
        <p:spPr>
          <a:xfrm>
            <a:off x="6096000" y="4319690"/>
            <a:ext cx="446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Implantable Devices: Pacemakers, Insulin Pumps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50A6E-9225-9352-009B-F1F4A588C9E6}"/>
              </a:ext>
            </a:extLst>
          </p:cNvPr>
          <p:cNvSpPr txBox="1"/>
          <p:nvPr/>
        </p:nvSpPr>
        <p:spPr>
          <a:xfrm>
            <a:off x="6095999" y="3162238"/>
            <a:ext cx="503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Patient Monitoring Systems: Heart rate, blood pressure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DF096-884C-23FE-1B46-6FE1D501D687}"/>
              </a:ext>
            </a:extLst>
          </p:cNvPr>
          <p:cNvSpPr txBox="1"/>
          <p:nvPr/>
        </p:nvSpPr>
        <p:spPr>
          <a:xfrm>
            <a:off x="6095999" y="4898416"/>
            <a:ext cx="56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Portable Diagnostic Devices: Glucose meters, ECG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D55A8-54B2-E376-C8EA-E32AA760EE89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2050" name="Picture 2" descr="Embedded Systems in Medical Devices by Embedded Hash - Issuu">
            <a:extLst>
              <a:ext uri="{FF2B5EF4-FFF2-40B4-BE49-F238E27FC236}">
                <a16:creationId xmlns:a16="http://schemas.microsoft.com/office/drawing/2014/main" id="{F2F0FEFD-EFCA-59B7-4023-B52D247A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8" y="1709753"/>
            <a:ext cx="5921316" cy="44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0BEDE-459B-E6EE-21B7-ED39635C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AA0CE-E8B8-AA05-A3AE-2E4211CD99C6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48C6A-6692-90D4-6082-2C280E1F7BEF}"/>
              </a:ext>
            </a:extLst>
          </p:cNvPr>
          <p:cNvSpPr txBox="1"/>
          <p:nvPr/>
        </p:nvSpPr>
        <p:spPr>
          <a:xfrm>
            <a:off x="0" y="871312"/>
            <a:ext cx="3125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Healthcare and Medical</a:t>
            </a:r>
          </a:p>
        </p:txBody>
      </p:sp>
      <p:pic>
        <p:nvPicPr>
          <p:cNvPr id="1026" name="Picture 2" descr="Scalable Medical-Grade Embedded Computers">
            <a:extLst>
              <a:ext uri="{FF2B5EF4-FFF2-40B4-BE49-F238E27FC236}">
                <a16:creationId xmlns:a16="http://schemas.microsoft.com/office/drawing/2014/main" id="{834B6850-D70F-88B8-E951-D173257B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57" y="1337757"/>
            <a:ext cx="9011285" cy="552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76819-3736-EB0B-46D9-8AABA871F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B4802A-1F3D-BB56-7E60-7A7A4E4A0161}"/>
              </a:ext>
            </a:extLst>
          </p:cNvPr>
          <p:cNvSpPr txBox="1"/>
          <p:nvPr/>
        </p:nvSpPr>
        <p:spPr>
          <a:xfrm>
            <a:off x="0" y="1232433"/>
            <a:ext cx="2709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Industrial Automation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F81E-96D4-F9BF-5931-3BC659E52BCC}"/>
              </a:ext>
            </a:extLst>
          </p:cNvPr>
          <p:cNvSpPr txBox="1"/>
          <p:nvPr/>
        </p:nvSpPr>
        <p:spPr>
          <a:xfrm>
            <a:off x="6096000" y="3740964"/>
            <a:ext cx="49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CNC machine: For precise cutting, milling and drilling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1BB56-17F0-B02C-D9B8-F48313C08D54}"/>
              </a:ext>
            </a:extLst>
          </p:cNvPr>
          <p:cNvSpPr txBox="1"/>
          <p:nvPr/>
        </p:nvSpPr>
        <p:spPr>
          <a:xfrm>
            <a:off x="6096000" y="4319690"/>
            <a:ext cx="310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Programmable Logic Controllers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0BB96-FE78-C7A9-5976-04183BC9F317}"/>
              </a:ext>
            </a:extLst>
          </p:cNvPr>
          <p:cNvSpPr txBox="1"/>
          <p:nvPr/>
        </p:nvSpPr>
        <p:spPr>
          <a:xfrm>
            <a:off x="6095999" y="3162238"/>
            <a:ext cx="29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Robotics: Arm control, sensing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4ECCA-0AE9-BDA8-EF62-59849C50D91E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1028" name="Picture 4" descr="Embedded Vision &amp; The Future of Production | A3">
            <a:extLst>
              <a:ext uri="{FF2B5EF4-FFF2-40B4-BE49-F238E27FC236}">
                <a16:creationId xmlns:a16="http://schemas.microsoft.com/office/drawing/2014/main" id="{1C7519BC-3CC4-FB91-AFD7-ABDC757B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3" y="1970652"/>
            <a:ext cx="5831855" cy="388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0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8C44F-A7B1-25AA-2AD7-0F2A7991A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EB38D1-81B7-AE80-0644-576ED4EC6C53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E15DD-F98F-FA86-054D-965E8757C2E5}"/>
              </a:ext>
            </a:extLst>
          </p:cNvPr>
          <p:cNvSpPr txBox="1"/>
          <p:nvPr/>
        </p:nvSpPr>
        <p:spPr>
          <a:xfrm>
            <a:off x="0" y="871312"/>
            <a:ext cx="2709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Industrial Automation</a:t>
            </a:r>
          </a:p>
        </p:txBody>
      </p:sp>
      <p:pic>
        <p:nvPicPr>
          <p:cNvPr id="2050" name="Picture 2" descr="Embedded System For Industrial Automation and Control – Premio Inc">
            <a:extLst>
              <a:ext uri="{FF2B5EF4-FFF2-40B4-BE49-F238E27FC236}">
                <a16:creationId xmlns:a16="http://schemas.microsoft.com/office/drawing/2014/main" id="{25BA6E88-4B1E-32CF-3F45-6A30AB9F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67" y="1619514"/>
            <a:ext cx="8643463" cy="472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21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187C1-E473-4B39-B107-62160FF9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320F9F3-503E-7F69-B1E1-BDC57AD94D83}"/>
              </a:ext>
            </a:extLst>
          </p:cNvPr>
          <p:cNvSpPr txBox="1"/>
          <p:nvPr/>
        </p:nvSpPr>
        <p:spPr>
          <a:xfrm>
            <a:off x="0" y="1232433"/>
            <a:ext cx="277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IoT and Smart Homes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6E290-B32D-41E3-7A97-85653FD19A24}"/>
              </a:ext>
            </a:extLst>
          </p:cNvPr>
          <p:cNvSpPr txBox="1"/>
          <p:nvPr/>
        </p:nvSpPr>
        <p:spPr>
          <a:xfrm>
            <a:off x="6096000" y="3740964"/>
            <a:ext cx="548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Security Systems: Smart locks, Cameras and motion sensors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C14B3-1C22-362F-36A0-656289AFBB34}"/>
              </a:ext>
            </a:extLst>
          </p:cNvPr>
          <p:cNvSpPr txBox="1"/>
          <p:nvPr/>
        </p:nvSpPr>
        <p:spPr>
          <a:xfrm>
            <a:off x="6096000" y="4319690"/>
            <a:ext cx="444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Home Assistants: Amazon echo, Google 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0607E-9658-2B0B-6217-CD8C57A001BE}"/>
              </a:ext>
            </a:extLst>
          </p:cNvPr>
          <p:cNvSpPr txBox="1"/>
          <p:nvPr/>
        </p:nvSpPr>
        <p:spPr>
          <a:xfrm>
            <a:off x="6095999" y="3162238"/>
            <a:ext cx="534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Smart Thermostats: Learn and manage home temperature.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CED79-B5F1-3BCC-DD9A-DBF886D5AB7A}"/>
              </a:ext>
            </a:extLst>
          </p:cNvPr>
          <p:cNvSpPr txBox="1"/>
          <p:nvPr/>
        </p:nvSpPr>
        <p:spPr>
          <a:xfrm>
            <a:off x="6095999" y="4898416"/>
            <a:ext cx="50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Smart Appliances: Remotely controlled and automated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39AA9-FAF6-21CD-8C95-DB6C12C14DF8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4098" name="Picture 2" descr="Security Analysis of Low-Budget IoT Smart Home Appliances Embedded Software  and Connectivity">
            <a:extLst>
              <a:ext uri="{FF2B5EF4-FFF2-40B4-BE49-F238E27FC236}">
                <a16:creationId xmlns:a16="http://schemas.microsoft.com/office/drawing/2014/main" id="{0BA532CF-D64C-F09E-88DC-64B6E46C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" y="1650183"/>
            <a:ext cx="4447564" cy="49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A616E-2920-DB21-AE23-5C3B8D9B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061FFB-920F-90A4-A928-48829D2BF819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C0AC-9AE7-8714-003A-271A208CE1D6}"/>
              </a:ext>
            </a:extLst>
          </p:cNvPr>
          <p:cNvSpPr txBox="1"/>
          <p:nvPr/>
        </p:nvSpPr>
        <p:spPr>
          <a:xfrm>
            <a:off x="0" y="871312"/>
            <a:ext cx="3125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Healthcare and Medical</a:t>
            </a:r>
          </a:p>
        </p:txBody>
      </p:sp>
      <p:pic>
        <p:nvPicPr>
          <p:cNvPr id="3074" name="Picture 2" descr="An IoT-Based Smart Home Automation System">
            <a:extLst>
              <a:ext uri="{FF2B5EF4-FFF2-40B4-BE49-F238E27FC236}">
                <a16:creationId xmlns:a16="http://schemas.microsoft.com/office/drawing/2014/main" id="{11DA980A-A6F6-EB04-71A4-2E8BB1A0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7" y="988631"/>
            <a:ext cx="6492990" cy="586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9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5D77-8A16-86B2-189D-D7EF6353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BB0D115-1471-EB52-4BEE-CB99C5FEC1EC}"/>
              </a:ext>
            </a:extLst>
          </p:cNvPr>
          <p:cNvSpPr txBox="1"/>
          <p:nvPr/>
        </p:nvSpPr>
        <p:spPr>
          <a:xfrm>
            <a:off x="0" y="1232433"/>
            <a:ext cx="3070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Aerospace and Defense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A2FCE-43F4-AB11-8844-0C4D325CBB8B}"/>
              </a:ext>
            </a:extLst>
          </p:cNvPr>
          <p:cNvSpPr txBox="1"/>
          <p:nvPr/>
        </p:nvSpPr>
        <p:spPr>
          <a:xfrm>
            <a:off x="6096000" y="3740964"/>
            <a:ext cx="418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Fly-by-wire systems: Electronic aircraft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77B86-531D-7999-FE69-6C44CA956C93}"/>
              </a:ext>
            </a:extLst>
          </p:cNvPr>
          <p:cNvSpPr txBox="1"/>
          <p:nvPr/>
        </p:nvSpPr>
        <p:spPr>
          <a:xfrm>
            <a:off x="6096000" y="4319690"/>
            <a:ext cx="486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Satellite Systems: Communication, data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B5DB1-FBA8-8A21-947A-A5EA8EEC0898}"/>
              </a:ext>
            </a:extLst>
          </p:cNvPr>
          <p:cNvSpPr txBox="1"/>
          <p:nvPr/>
        </p:nvSpPr>
        <p:spPr>
          <a:xfrm>
            <a:off x="6095999" y="3162238"/>
            <a:ext cx="383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Avionics: flight control system, navigation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42D05A-36D4-C987-945A-1EFF6425225B}"/>
              </a:ext>
            </a:extLst>
          </p:cNvPr>
          <p:cNvSpPr txBox="1"/>
          <p:nvPr/>
        </p:nvSpPr>
        <p:spPr>
          <a:xfrm>
            <a:off x="6095999" y="4898416"/>
            <a:ext cx="395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Military Systems: Drones, missile guidance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46B7C-7DE9-1F85-EDDA-A12A193C687E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6146" name="Picture 2" descr="QNX software powers aerospace and defense applications | QNX posted on the  topic | LinkedIn">
            <a:extLst>
              <a:ext uri="{FF2B5EF4-FFF2-40B4-BE49-F238E27FC236}">
                <a16:creationId xmlns:a16="http://schemas.microsoft.com/office/drawing/2014/main" id="{AA031322-83B3-B375-1204-369C569F6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/>
          <a:stretch>
            <a:fillRect/>
          </a:stretch>
        </p:blipFill>
        <p:spPr bwMode="auto">
          <a:xfrm>
            <a:off x="170442" y="2319440"/>
            <a:ext cx="5799513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C3B-A788-0FC3-2252-137F8D5C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73E42-7405-DD90-16ED-F7815B37D1D5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A8863-588C-1856-5EF5-1A11E472526C}"/>
              </a:ext>
            </a:extLst>
          </p:cNvPr>
          <p:cNvSpPr txBox="1"/>
          <p:nvPr/>
        </p:nvSpPr>
        <p:spPr>
          <a:xfrm>
            <a:off x="0" y="871312"/>
            <a:ext cx="3070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Aerospace and Defense</a:t>
            </a:r>
          </a:p>
        </p:txBody>
      </p:sp>
      <p:pic>
        <p:nvPicPr>
          <p:cNvPr id="5122" name="Picture 2" descr="Real Life Applications of Embedded Systems - The Engineering Projects">
            <a:extLst>
              <a:ext uri="{FF2B5EF4-FFF2-40B4-BE49-F238E27FC236}">
                <a16:creationId xmlns:a16="http://schemas.microsoft.com/office/drawing/2014/main" id="{62D0A4D1-AB5A-5509-2F7D-310EA002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6" r="2500"/>
          <a:stretch>
            <a:fillRect/>
          </a:stretch>
        </p:blipFill>
        <p:spPr bwMode="auto">
          <a:xfrm>
            <a:off x="152399" y="1332977"/>
            <a:ext cx="11887200" cy="52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8B55-9B1F-9513-2F0A-EA5979DE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0FA4E-95E8-0360-8660-9A9E357E4C6F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Definition and overview of Embedded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2395C-8CD1-E981-6C03-F0A86255062E}"/>
              </a:ext>
            </a:extLst>
          </p:cNvPr>
          <p:cNvSpPr txBox="1"/>
          <p:nvPr/>
        </p:nvSpPr>
        <p:spPr>
          <a:xfrm>
            <a:off x="646974" y="3755208"/>
            <a:ext cx="4885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An </a:t>
            </a:r>
            <a:r>
              <a:rPr lang="en-GB" altLang="en-US" sz="3200" dirty="0">
                <a:solidFill>
                  <a:srgbClr val="4472C4"/>
                </a:solidFill>
                <a:latin typeface="Futura T OT" panose="02000000000000000000" pitchFamily="50" charset="0"/>
              </a:rPr>
              <a:t>embedded system </a:t>
            </a:r>
            <a:r>
              <a:rPr lang="en-GB" alt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is a specialized computer system with a dedicated function within a larger mechanical or electronic device.</a:t>
            </a:r>
            <a:endParaRPr lang="en-GB" altLang="en-US" sz="2400" dirty="0">
              <a:solidFill>
                <a:srgbClr val="FF0000"/>
              </a:solidFill>
              <a:latin typeface="Futura T OT" panose="020000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35459-65F4-1A17-D4DA-B959B9C14B30}"/>
              </a:ext>
            </a:extLst>
          </p:cNvPr>
          <p:cNvSpPr txBox="1"/>
          <p:nvPr/>
        </p:nvSpPr>
        <p:spPr>
          <a:xfrm>
            <a:off x="646974" y="1346758"/>
            <a:ext cx="4885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An </a:t>
            </a:r>
            <a:r>
              <a:rPr lang="en-US" sz="3200" dirty="0">
                <a:solidFill>
                  <a:srgbClr val="4472C4"/>
                </a:solidFill>
                <a:latin typeface="Futura T OT" panose="02000000000000000000" pitchFamily="50" charset="0"/>
              </a:rPr>
              <a:t>embedded system </a:t>
            </a:r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is nearly any computing system other than a desktop, laptop, or mainframe computer.</a:t>
            </a:r>
          </a:p>
          <a:p>
            <a:pPr algn="ctr"/>
            <a:r>
              <a:rPr lang="en-US" sz="2400" dirty="0">
                <a:solidFill>
                  <a:srgbClr val="9A470E"/>
                </a:solidFill>
                <a:latin typeface="Futura T OT" panose="02000000000000000000" pitchFamily="50" charset="0"/>
              </a:rPr>
              <a:t>-Embedded System Design</a:t>
            </a:r>
          </a:p>
        </p:txBody>
      </p:sp>
      <p:pic>
        <p:nvPicPr>
          <p:cNvPr id="1028" name="Picture 4" descr="Embedded system - the alliance between hardware and software">
            <a:extLst>
              <a:ext uri="{FF2B5EF4-FFF2-40B4-BE49-F238E27FC236}">
                <a16:creationId xmlns:a16="http://schemas.microsoft.com/office/drawing/2014/main" id="{8811F828-40AC-9DBA-2E24-FD9EC264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413" y="988918"/>
            <a:ext cx="5532579" cy="55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3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CF2D-A9FE-3E31-4252-77B415FEB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74A2354-70BB-B233-8A78-E75823281DD5}"/>
              </a:ext>
            </a:extLst>
          </p:cNvPr>
          <p:cNvSpPr txBox="1"/>
          <p:nvPr/>
        </p:nvSpPr>
        <p:spPr>
          <a:xfrm>
            <a:off x="0" y="1232433"/>
            <a:ext cx="2566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Telecommunications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0E8B9-C110-7A02-6053-F8502814A532}"/>
              </a:ext>
            </a:extLst>
          </p:cNvPr>
          <p:cNvSpPr txBox="1"/>
          <p:nvPr/>
        </p:nvSpPr>
        <p:spPr>
          <a:xfrm>
            <a:off x="6096000" y="3740964"/>
            <a:ext cx="213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Cellular Base Stations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88739-2472-1449-8ECA-84D1C422B9C0}"/>
              </a:ext>
            </a:extLst>
          </p:cNvPr>
          <p:cNvSpPr txBox="1"/>
          <p:nvPr/>
        </p:nvSpPr>
        <p:spPr>
          <a:xfrm>
            <a:off x="6096000" y="4319690"/>
            <a:ext cx="253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Modems and Setup Boxes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DFBA8-2A98-B097-3A53-1B244DA94F7B}"/>
              </a:ext>
            </a:extLst>
          </p:cNvPr>
          <p:cNvSpPr txBox="1"/>
          <p:nvPr/>
        </p:nvSpPr>
        <p:spPr>
          <a:xfrm>
            <a:off x="6095999" y="3162238"/>
            <a:ext cx="290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Network Routers and Switches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29A2E-08A2-020F-7FA3-721387068302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7170" name="Picture 2" descr="GIS for Telecommunications - Network Management Software | Esri UK">
            <a:extLst>
              <a:ext uri="{FF2B5EF4-FFF2-40B4-BE49-F238E27FC236}">
                <a16:creationId xmlns:a16="http://schemas.microsoft.com/office/drawing/2014/main" id="{3D92CB33-D567-8759-6ADE-E651F28EE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73"/>
          <a:stretch>
            <a:fillRect/>
          </a:stretch>
        </p:blipFill>
        <p:spPr bwMode="auto">
          <a:xfrm>
            <a:off x="47244" y="1705082"/>
            <a:ext cx="5719156" cy="48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8094-1703-A8CC-C826-8915B13DD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6E905-CC6E-7254-2D98-5C347826D255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5D92D-F907-E2C1-5819-C067CA249B48}"/>
              </a:ext>
            </a:extLst>
          </p:cNvPr>
          <p:cNvSpPr txBox="1"/>
          <p:nvPr/>
        </p:nvSpPr>
        <p:spPr>
          <a:xfrm>
            <a:off x="0" y="871312"/>
            <a:ext cx="2566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Telecommunications</a:t>
            </a:r>
          </a:p>
        </p:txBody>
      </p:sp>
      <p:pic>
        <p:nvPicPr>
          <p:cNvPr id="8194" name="Picture 2" descr="Importance of Network in Embedded Systems for Beginners">
            <a:extLst>
              <a:ext uri="{FF2B5EF4-FFF2-40B4-BE49-F238E27FC236}">
                <a16:creationId xmlns:a16="http://schemas.microsoft.com/office/drawing/2014/main" id="{FD28D28E-DFB2-417E-0F3F-729DF2B2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332977"/>
            <a:ext cx="80581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7458-85F8-50D4-D3B0-2969DB2DB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449DDD-B5B7-7A14-6169-4B04BB64D67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5A53E461-8F14-7BDF-D2FC-382544822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375B1-E7C8-94A3-741A-03965CA1B57B}"/>
              </a:ext>
            </a:extLst>
          </p:cNvPr>
          <p:cNvSpPr txBox="1"/>
          <p:nvPr/>
        </p:nvSpPr>
        <p:spPr>
          <a:xfrm>
            <a:off x="128847" y="1912828"/>
            <a:ext cx="50319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utura T OT" panose="02000000000000000000" pitchFamily="50" charset="0"/>
              </a:rPr>
              <a:t>An embedded system is made up of </a:t>
            </a:r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several critical components </a:t>
            </a:r>
            <a:r>
              <a:rPr lang="en-US" sz="2800" dirty="0">
                <a:latin typeface="Futura T OT" panose="02000000000000000000" pitchFamily="50" charset="0"/>
              </a:rPr>
              <a:t>that work in unison to execute its dedicated operations. Each component plays a distinct role in ensuring the system’s reliability, responsiveness, and efficiency.</a:t>
            </a:r>
            <a:endParaRPr lang="en-US" sz="40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9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87D74-BEF0-0026-9C8C-CB9605330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60AC3E-D7D7-D40C-2626-1822B95DC818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05343876-B9B2-A37A-0673-E0DD26F28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58551-9C9F-0304-85A0-7A2FDAB591A1}"/>
              </a:ext>
            </a:extLst>
          </p:cNvPr>
          <p:cNvSpPr txBox="1"/>
          <p:nvPr/>
        </p:nvSpPr>
        <p:spPr>
          <a:xfrm>
            <a:off x="73429" y="2428726"/>
            <a:ext cx="503197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Futura T OT" panose="02000000000000000000" pitchFamily="50" charset="0"/>
              </a:rPr>
              <a:t>Hardware</a:t>
            </a:r>
            <a:r>
              <a:rPr lang="en-US" sz="4000" dirty="0">
                <a:latin typeface="Futura T OT" panose="02000000000000000000" pitchFamily="50" charset="0"/>
              </a:rPr>
              <a:t>: </a:t>
            </a:r>
            <a:r>
              <a:rPr lang="en-US" sz="2800" dirty="0">
                <a:latin typeface="Futura T OT" panose="02000000000000000000" pitchFamily="50" charset="0"/>
              </a:rPr>
              <a:t>Hardware is the tangible infrastructure that hosts all other components and connections.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6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9AE9-870B-12EE-E2FC-065AB1AF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77C88-871C-690A-C82C-389FF9890CA3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065ABBEC-B68F-7414-0D8F-229D9823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3ED2B-FF23-995A-3244-71C92A82E35F}"/>
              </a:ext>
            </a:extLst>
          </p:cNvPr>
          <p:cNvSpPr txBox="1"/>
          <p:nvPr/>
        </p:nvSpPr>
        <p:spPr>
          <a:xfrm>
            <a:off x="73429" y="2478601"/>
            <a:ext cx="5031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Microprocessor/Microcontroller</a:t>
            </a:r>
            <a:r>
              <a:rPr lang="en-US" sz="2800" dirty="0">
                <a:latin typeface="Futura T OT" panose="02000000000000000000" pitchFamily="50" charset="0"/>
              </a:rPr>
              <a:t>: These are the brain of the embedded system that controls and process information.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704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7BD40-495D-EF49-FA21-496534A4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2B681-9E50-DB37-C369-01B03A967A56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CDE9DCF5-3225-E8C7-B287-4E6BF91F7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C246E-AFE8-3DB4-2966-6935EDC090B0}"/>
              </a:ext>
            </a:extLst>
          </p:cNvPr>
          <p:cNvSpPr txBox="1"/>
          <p:nvPr/>
        </p:nvSpPr>
        <p:spPr>
          <a:xfrm>
            <a:off x="23553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Software</a:t>
            </a:r>
            <a:r>
              <a:rPr lang="en-US" sz="2800" dirty="0">
                <a:latin typeface="Futura T OT" panose="02000000000000000000" pitchFamily="50" charset="0"/>
              </a:rPr>
              <a:t>: Software embedded into ROM or Flash memory controls hardware operations.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6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EA6B-1EFE-6D1D-34E7-CD5A8D75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55C20-7120-F5E4-04B6-31F1B27BC92C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8D6D9124-0E48-6773-CB0D-DC5413A4D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BCCD02-6A6A-5594-E8C8-18D62AAB175E}"/>
              </a:ext>
            </a:extLst>
          </p:cNvPr>
          <p:cNvSpPr txBox="1"/>
          <p:nvPr/>
        </p:nvSpPr>
        <p:spPr>
          <a:xfrm>
            <a:off x="0" y="2559159"/>
            <a:ext cx="5031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RTOS</a:t>
            </a:r>
            <a:r>
              <a:rPr lang="en-US" sz="2800" dirty="0">
                <a:latin typeface="Futura T OT" panose="02000000000000000000" pitchFamily="50" charset="0"/>
              </a:rPr>
              <a:t>: For systems requiring task prioritization and multitasking, an RTOS manages processes based on time constraints and deadlines.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1206B-1774-7B27-4746-F44951D1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370CB2-560A-F05D-A512-0FEBC77A8E2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53459681-A11A-933F-F8EF-9FCA6757E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6285F7-45C9-7F27-9B87-301A4E610841}"/>
              </a:ext>
            </a:extLst>
          </p:cNvPr>
          <p:cNvSpPr txBox="1"/>
          <p:nvPr/>
        </p:nvSpPr>
        <p:spPr>
          <a:xfrm>
            <a:off x="0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Sensors</a:t>
            </a:r>
            <a:r>
              <a:rPr lang="en-US" sz="2800" dirty="0">
                <a:latin typeface="Futura T OT" panose="02000000000000000000" pitchFamily="50" charset="0"/>
              </a:rPr>
              <a:t>: These devices detect physical parameters and convert them into electrical signals.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0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828E-366B-88A2-37F9-9BDFBB5D0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908DA-C06F-7280-9BEC-721E07E32FE2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B2FAC23A-E84D-77D4-86DC-4DDFF1AF0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3CB2E-BC19-6872-B541-69169FD2E5A9}"/>
              </a:ext>
            </a:extLst>
          </p:cNvPr>
          <p:cNvSpPr txBox="1"/>
          <p:nvPr/>
        </p:nvSpPr>
        <p:spPr>
          <a:xfrm>
            <a:off x="0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ADC</a:t>
            </a:r>
            <a:r>
              <a:rPr lang="en-US" sz="2800" dirty="0">
                <a:latin typeface="Futura T OT" panose="02000000000000000000" pitchFamily="50" charset="0"/>
              </a:rPr>
              <a:t>: Translates analog signals from sensors into digital values for processing by the microcontroller.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219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0E524-F6B8-F95E-DACD-7662FC43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0B80E-A340-074A-06F0-D1EC8D1EC089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AB3D31A3-2E0E-B918-FA02-70FD93DB4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6B9E52-1BF9-3A29-2588-70749CF1642C}"/>
              </a:ext>
            </a:extLst>
          </p:cNvPr>
          <p:cNvSpPr txBox="1"/>
          <p:nvPr/>
        </p:nvSpPr>
        <p:spPr>
          <a:xfrm>
            <a:off x="0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DAC</a:t>
            </a:r>
            <a:r>
              <a:rPr lang="en-US" sz="2800" dirty="0">
                <a:latin typeface="Futura T OT" panose="02000000000000000000" pitchFamily="50" charset="0"/>
              </a:rPr>
              <a:t>: Converts processed digital data back to analog format to control devices like speakers.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20227-CB99-053B-50AC-34360686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D6623-397F-7710-273B-FA07B53E0C69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Definition and overview of Embedded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2C-3DD8-DAB1-5885-85CB3DB8191E}"/>
              </a:ext>
            </a:extLst>
          </p:cNvPr>
          <p:cNvSpPr txBox="1"/>
          <p:nvPr/>
        </p:nvSpPr>
        <p:spPr>
          <a:xfrm>
            <a:off x="746726" y="5458953"/>
            <a:ext cx="10974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An </a:t>
            </a:r>
            <a:r>
              <a:rPr lang="en-US" sz="3200" dirty="0">
                <a:solidFill>
                  <a:srgbClr val="4472C4"/>
                </a:solidFill>
                <a:latin typeface="Futura T OT" panose="02000000000000000000" pitchFamily="50" charset="0"/>
              </a:rPr>
              <a:t>embedded system </a:t>
            </a:r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is a microcontroller or microprocessor-based hardware and software system designed to perform a specific task or function.</a:t>
            </a:r>
            <a:endParaRPr lang="en-US" sz="2400" dirty="0">
              <a:solidFill>
                <a:srgbClr val="9A470E"/>
              </a:solidFill>
              <a:latin typeface="Futura T OT" panose="02000000000000000000" pitchFamily="50" charset="0"/>
            </a:endParaRPr>
          </a:p>
        </p:txBody>
      </p:sp>
      <p:pic>
        <p:nvPicPr>
          <p:cNvPr id="2050" name="Picture 2" descr="Types of Embedded Systems - Free Online PCB CAD Library">
            <a:extLst>
              <a:ext uri="{FF2B5EF4-FFF2-40B4-BE49-F238E27FC236}">
                <a16:creationId xmlns:a16="http://schemas.microsoft.com/office/drawing/2014/main" id="{C3DAF4E6-45CE-0D59-0224-47D47951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09" y="737273"/>
            <a:ext cx="7078980" cy="47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494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E6AA-C076-70E6-01BC-2C0FB1E0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1B2651-5B96-2CCA-4340-37B46892909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E5E6893A-B947-D381-FCE8-F9C461235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CBC56-387B-023A-5ADD-5A52C88F139D}"/>
              </a:ext>
            </a:extLst>
          </p:cNvPr>
          <p:cNvSpPr txBox="1"/>
          <p:nvPr/>
        </p:nvSpPr>
        <p:spPr>
          <a:xfrm>
            <a:off x="0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Actuators</a:t>
            </a:r>
            <a:r>
              <a:rPr lang="en-US" sz="2800" dirty="0">
                <a:latin typeface="Futura T OT" panose="02000000000000000000" pitchFamily="50" charset="0"/>
              </a:rPr>
              <a:t>: Act based on processed signals to perform a mechanical action.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8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BE38F-3590-7B52-CADE-90D054C1C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FA0D7E-ED54-B81C-E69F-D34B63D76E2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3D705DDC-7FB2-8C1E-C32A-5FFA67227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1C245-7697-30A4-B256-FCCC71341AE6}"/>
              </a:ext>
            </a:extLst>
          </p:cNvPr>
          <p:cNvSpPr txBox="1"/>
          <p:nvPr/>
        </p:nvSpPr>
        <p:spPr>
          <a:xfrm>
            <a:off x="0" y="2559159"/>
            <a:ext cx="5031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Communication interfaces</a:t>
            </a:r>
            <a:r>
              <a:rPr lang="en-US" sz="2800" dirty="0">
                <a:latin typeface="Futura T OT" panose="02000000000000000000" pitchFamily="50" charset="0"/>
              </a:rPr>
              <a:t>: Allow embedded systems to communicate internally or with external systems.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39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BA33-37C7-BC24-23C9-5E2E7E0C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0F397D-23E2-CF39-04BF-C823B9AFC26C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7C122F6C-9AE1-C455-9F21-045999E67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9EA5FE-D27B-7DD0-0B93-691219E442CC}"/>
              </a:ext>
            </a:extLst>
          </p:cNvPr>
          <p:cNvSpPr txBox="1"/>
          <p:nvPr/>
        </p:nvSpPr>
        <p:spPr>
          <a:xfrm>
            <a:off x="73429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Memory units</a:t>
            </a:r>
            <a:r>
              <a:rPr lang="en-US" sz="2800" dirty="0">
                <a:latin typeface="Futura T OT" panose="02000000000000000000" pitchFamily="50" charset="0"/>
              </a:rPr>
              <a:t>: Consist of RAM and ROM/Flash. The type and size depend on system complexity.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7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C4121-FBF0-CF2A-6737-998B7C2C7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EA471-F0D9-A004-3D3C-25DEA6E7E38F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77BA2DC8-A9AB-D26C-A99A-CABAF6BD8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62905-C404-BFE7-3584-EBBBC930CB55}"/>
              </a:ext>
            </a:extLst>
          </p:cNvPr>
          <p:cNvSpPr txBox="1"/>
          <p:nvPr/>
        </p:nvSpPr>
        <p:spPr>
          <a:xfrm>
            <a:off x="56803" y="2774602"/>
            <a:ext cx="50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Power Supply Unit</a:t>
            </a:r>
            <a:r>
              <a:rPr lang="en-US" sz="2800" dirty="0">
                <a:latin typeface="Futura T OT" panose="02000000000000000000" pitchFamily="50" charset="0"/>
              </a:rPr>
              <a:t>: Converts the incoming power to levels suitable for the embedded device.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5282D-35DD-1093-B4B9-A2D9C267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993D9-ED52-1685-E0B4-1A3935E863C0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Key Components</a:t>
            </a:r>
          </a:p>
        </p:txBody>
      </p:sp>
      <p:pic>
        <p:nvPicPr>
          <p:cNvPr id="3074" name="Picture 2" descr="what is an Embedded system detailed components">
            <a:extLst>
              <a:ext uri="{FF2B5EF4-FFF2-40B4-BE49-F238E27FC236}">
                <a16:creationId xmlns:a16="http://schemas.microsoft.com/office/drawing/2014/main" id="{568CFE41-0F1C-85FE-B0F6-404C38FD1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/>
          <a:stretch>
            <a:fillRect/>
          </a:stretch>
        </p:blipFill>
        <p:spPr bwMode="auto">
          <a:xfrm>
            <a:off x="5160818" y="1093816"/>
            <a:ext cx="6858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17F64-D5EF-C033-879D-1B0B81446787}"/>
              </a:ext>
            </a:extLst>
          </p:cNvPr>
          <p:cNvSpPr txBox="1"/>
          <p:nvPr/>
        </p:nvSpPr>
        <p:spPr>
          <a:xfrm>
            <a:off x="0" y="2343715"/>
            <a:ext cx="5031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Futura T OT" panose="02000000000000000000" pitchFamily="50" charset="0"/>
              </a:rPr>
              <a:t>Timers and Counters</a:t>
            </a:r>
            <a:r>
              <a:rPr lang="en-US" sz="2800" dirty="0">
                <a:latin typeface="Futura T OT" panose="02000000000000000000" pitchFamily="50" charset="0"/>
              </a:rPr>
              <a:t>: Facilitate event tracking, timing operations, signal generation, and system clocking for synchronization purposes.</a:t>
            </a:r>
            <a:endParaRPr lang="en-US" sz="5400" dirty="0">
              <a:latin typeface="Futura T O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03400" y="854617"/>
            <a:ext cx="10609545" cy="74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altLang="en-US" sz="2400" dirty="0">
                <a:latin typeface="Futura T OT" panose="02000000000000000000" pitchFamily="50" charset="0"/>
              </a:rPr>
              <a:t>Common Characteristics of an embedded system</a:t>
            </a:r>
          </a:p>
        </p:txBody>
      </p:sp>
      <p:sp>
        <p:nvSpPr>
          <p:cNvPr id="130" name="Google Shape;130;p18"/>
          <p:cNvSpPr/>
          <p:nvPr/>
        </p:nvSpPr>
        <p:spPr>
          <a:xfrm>
            <a:off x="4562199" y="3808764"/>
            <a:ext cx="886659" cy="887541"/>
          </a:xfrm>
          <a:custGeom>
            <a:avLst/>
            <a:gdLst/>
            <a:ahLst/>
            <a:cxnLst/>
            <a:rect l="l" t="t" r="r" b="b"/>
            <a:pathLst>
              <a:path w="863628" h="864488" extrusionOk="0">
                <a:moveTo>
                  <a:pt x="863628" y="432244"/>
                </a:moveTo>
                <a:cubicBezTo>
                  <a:pt x="863628" y="670966"/>
                  <a:pt x="670299" y="864489"/>
                  <a:pt x="431814" y="864489"/>
                </a:cubicBezTo>
                <a:cubicBezTo>
                  <a:pt x="193330" y="864489"/>
                  <a:pt x="0" y="670966"/>
                  <a:pt x="0" y="432244"/>
                </a:cubicBezTo>
                <a:cubicBezTo>
                  <a:pt x="0" y="193522"/>
                  <a:pt x="193330" y="0"/>
                  <a:pt x="431814" y="0"/>
                </a:cubicBezTo>
                <a:cubicBezTo>
                  <a:pt x="670299" y="0"/>
                  <a:pt x="863628" y="193522"/>
                  <a:pt x="863628" y="4322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389665" y="4837847"/>
            <a:ext cx="886659" cy="887541"/>
          </a:xfrm>
          <a:custGeom>
            <a:avLst/>
            <a:gdLst/>
            <a:ahLst/>
            <a:cxnLst/>
            <a:rect l="l" t="t" r="r" b="b"/>
            <a:pathLst>
              <a:path w="863628" h="864488" extrusionOk="0">
                <a:moveTo>
                  <a:pt x="863628" y="432244"/>
                </a:moveTo>
                <a:cubicBezTo>
                  <a:pt x="863628" y="670966"/>
                  <a:pt x="670299" y="864489"/>
                  <a:pt x="431814" y="864489"/>
                </a:cubicBezTo>
                <a:cubicBezTo>
                  <a:pt x="193330" y="864489"/>
                  <a:pt x="0" y="670966"/>
                  <a:pt x="0" y="432244"/>
                </a:cubicBezTo>
                <a:cubicBezTo>
                  <a:pt x="0" y="193522"/>
                  <a:pt x="193330" y="0"/>
                  <a:pt x="431814" y="0"/>
                </a:cubicBezTo>
                <a:cubicBezTo>
                  <a:pt x="670299" y="0"/>
                  <a:pt x="863628" y="193522"/>
                  <a:pt x="863628" y="4322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562199" y="1715014"/>
            <a:ext cx="886659" cy="887541"/>
          </a:xfrm>
          <a:custGeom>
            <a:avLst/>
            <a:gdLst/>
            <a:ahLst/>
            <a:cxnLst/>
            <a:rect l="l" t="t" r="r" b="b"/>
            <a:pathLst>
              <a:path w="863628" h="864488" extrusionOk="0">
                <a:moveTo>
                  <a:pt x="863628" y="432244"/>
                </a:moveTo>
                <a:cubicBezTo>
                  <a:pt x="863628" y="670966"/>
                  <a:pt x="670299" y="864489"/>
                  <a:pt x="431814" y="864489"/>
                </a:cubicBezTo>
                <a:cubicBezTo>
                  <a:pt x="193330" y="864489"/>
                  <a:pt x="0" y="670966"/>
                  <a:pt x="0" y="432244"/>
                </a:cubicBezTo>
                <a:cubicBezTo>
                  <a:pt x="0" y="193522"/>
                  <a:pt x="193330" y="0"/>
                  <a:pt x="431814" y="0"/>
                </a:cubicBezTo>
                <a:cubicBezTo>
                  <a:pt x="670299" y="0"/>
                  <a:pt x="863628" y="193522"/>
                  <a:pt x="863628" y="4322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389665" y="2754947"/>
            <a:ext cx="886659" cy="887541"/>
          </a:xfrm>
          <a:custGeom>
            <a:avLst/>
            <a:gdLst/>
            <a:ahLst/>
            <a:cxnLst/>
            <a:rect l="l" t="t" r="r" b="b"/>
            <a:pathLst>
              <a:path w="863628" h="864488" extrusionOk="0">
                <a:moveTo>
                  <a:pt x="863628" y="432244"/>
                </a:moveTo>
                <a:cubicBezTo>
                  <a:pt x="863628" y="670966"/>
                  <a:pt x="670299" y="864489"/>
                  <a:pt x="431814" y="864489"/>
                </a:cubicBezTo>
                <a:cubicBezTo>
                  <a:pt x="193330" y="864489"/>
                  <a:pt x="0" y="670966"/>
                  <a:pt x="0" y="432244"/>
                </a:cubicBezTo>
                <a:cubicBezTo>
                  <a:pt x="0" y="193522"/>
                  <a:pt x="193330" y="0"/>
                  <a:pt x="431814" y="0"/>
                </a:cubicBezTo>
                <a:cubicBezTo>
                  <a:pt x="670299" y="0"/>
                  <a:pt x="863628" y="193522"/>
                  <a:pt x="863628" y="4322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856527" y="3737900"/>
            <a:ext cx="3423141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  <a:ea typeface="Montserrat SemiBold"/>
                <a:cs typeface="Montserrat SemiBold"/>
                <a:sym typeface="Montserrat SemiBold"/>
              </a:rPr>
              <a:t>Reactive and real time</a:t>
            </a:r>
            <a:endParaRPr sz="2133" dirty="0">
              <a:solidFill>
                <a:schemeClr val="accent4"/>
              </a:solidFill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727199" y="4123884"/>
            <a:ext cx="2552467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-US" altLang="en-US" sz="1600" dirty="0">
                <a:latin typeface="Futura T OT" panose="02000000000000000000" pitchFamily="50" charset="0"/>
              </a:rPr>
              <a:t>Continually react to changes in environment</a:t>
            </a:r>
          </a:p>
        </p:txBody>
      </p:sp>
      <p:sp>
        <p:nvSpPr>
          <p:cNvPr id="137" name="Google Shape;137;p18"/>
          <p:cNvSpPr txBox="1"/>
          <p:nvPr/>
        </p:nvSpPr>
        <p:spPr>
          <a:xfrm>
            <a:off x="7646960" y="3070051"/>
            <a:ext cx="264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US" sz="1600" dirty="0">
                <a:latin typeface="Futura T OT" panose="02000000000000000000" pitchFamily="50" charset="0"/>
              </a:rPr>
              <a:t>Tight constraints on design metrics</a:t>
            </a:r>
            <a:endParaRPr sz="1600" dirty="0">
              <a:solidFill>
                <a:schemeClr val="accent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646971" y="2684067"/>
            <a:ext cx="3018623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Tightly Constrained</a:t>
            </a:r>
            <a:endParaRPr sz="2133" dirty="0">
              <a:solidFill>
                <a:schemeClr val="accent4"/>
              </a:solidFill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423691" y="1642585"/>
            <a:ext cx="2855976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133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Single Functioned</a:t>
            </a:r>
            <a:endParaRPr sz="2133" dirty="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631667" y="2028568"/>
            <a:ext cx="264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-US" altLang="en-US" sz="1600" dirty="0">
                <a:latin typeface="Futura T OT" panose="02000000000000000000" pitchFamily="50" charset="0"/>
              </a:rPr>
              <a:t>Executes only one program, repeatedly</a:t>
            </a:r>
            <a:endParaRPr sz="1600" dirty="0">
              <a:solidFill>
                <a:schemeClr val="accent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7646963" y="4766983"/>
            <a:ext cx="264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dirty="0">
                <a:solidFill>
                  <a:srgbClr val="FF0000"/>
                </a:solidFill>
                <a:latin typeface="Montserrat SemiBold" panose="00000700000000000000" pitchFamily="2" charset="0"/>
                <a:ea typeface="Montserrat SemiBold"/>
                <a:cs typeface="Montserrat SemiBold"/>
                <a:sym typeface="Montserrat SemiBold"/>
              </a:rPr>
              <a:t>Processor based</a:t>
            </a:r>
            <a:endParaRPr sz="2133" dirty="0">
              <a:solidFill>
                <a:srgbClr val="FF0000"/>
              </a:solidFill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7646963" y="5152967"/>
            <a:ext cx="264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US" sz="1600" dirty="0">
                <a:latin typeface="Futura T OT" panose="02000000000000000000" pitchFamily="50" charset="0"/>
              </a:rPr>
              <a:t>Microprocessors or microcontrollers are used</a:t>
            </a:r>
            <a:endParaRPr sz="1600" dirty="0">
              <a:solidFill>
                <a:schemeClr val="accent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6" name="Google Shape;146;p18"/>
          <p:cNvCxnSpPr/>
          <p:nvPr/>
        </p:nvCxnSpPr>
        <p:spPr>
          <a:xfrm>
            <a:off x="5825067" y="1642600"/>
            <a:ext cx="0" cy="40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1253067" y="312890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5825067" y="425763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104BD5-4F05-D721-85D3-50E0EE13331D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Definition and overview of Embedded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24671-3D78-AE55-C97C-06572F071D4C}"/>
              </a:ext>
            </a:extLst>
          </p:cNvPr>
          <p:cNvSpPr txBox="1"/>
          <p:nvPr/>
        </p:nvSpPr>
        <p:spPr>
          <a:xfrm>
            <a:off x="4783352" y="1745042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94375-48DD-217F-FF55-FCF4B55B38C9}"/>
              </a:ext>
            </a:extLst>
          </p:cNvPr>
          <p:cNvSpPr txBox="1"/>
          <p:nvPr/>
        </p:nvSpPr>
        <p:spPr>
          <a:xfrm>
            <a:off x="6589978" y="279187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30746-883C-11D4-C3A2-1D55C258CB0F}"/>
              </a:ext>
            </a:extLst>
          </p:cNvPr>
          <p:cNvSpPr txBox="1"/>
          <p:nvPr/>
        </p:nvSpPr>
        <p:spPr>
          <a:xfrm>
            <a:off x="4759210" y="3840779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98C9D-2F78-C687-6A25-82F9207916E0}"/>
              </a:ext>
            </a:extLst>
          </p:cNvPr>
          <p:cNvSpPr txBox="1"/>
          <p:nvPr/>
        </p:nvSpPr>
        <p:spPr>
          <a:xfrm>
            <a:off x="6594787" y="4896896"/>
            <a:ext cx="476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/>
        </p:nvSpPr>
        <p:spPr>
          <a:xfrm>
            <a:off x="7711235" y="1492519"/>
            <a:ext cx="3852691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dirty="0">
                <a:solidFill>
                  <a:srgbClr val="4472C4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General Purpose</a:t>
            </a:r>
            <a:endParaRPr sz="2800" dirty="0">
              <a:solidFill>
                <a:srgbClr val="4472C4"/>
              </a:solidFill>
              <a:latin typeface="Futura T OT" panose="02000000000000000000" pitchFamily="50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3683738" y="1507264"/>
            <a:ext cx="3852692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dirty="0">
                <a:solidFill>
                  <a:srgbClr val="4472C4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Embedded System</a:t>
            </a:r>
            <a:endParaRPr sz="2800" dirty="0">
              <a:solidFill>
                <a:srgbClr val="4472C4"/>
              </a:solidFill>
              <a:latin typeface="Futura T OT" panose="02000000000000000000" pitchFamily="50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609596" y="5185780"/>
            <a:ext cx="10954330" cy="931200"/>
            <a:chOff x="939079" y="3889335"/>
            <a:chExt cx="5536745" cy="698400"/>
          </a:xfrm>
        </p:grpSpPr>
        <p:sp>
          <p:nvSpPr>
            <p:cNvPr id="213" name="Google Shape;213;p19"/>
            <p:cNvSpPr/>
            <p:nvPr/>
          </p:nvSpPr>
          <p:spPr>
            <a:xfrm flipH="1">
              <a:off x="939079" y="3889335"/>
              <a:ext cx="1465342" cy="6984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4528524" y="3889335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1263865" y="4060335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Performance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" name="Google Shape;216;p19"/>
            <p:cNvSpPr txBox="1"/>
            <p:nvPr/>
          </p:nvSpPr>
          <p:spPr>
            <a:xfrm flipH="1">
              <a:off x="4783606" y="3977235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H</a:t>
              </a:r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igh-throughput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492871" y="3889335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18" name="Google Shape;218;p19"/>
            <p:cNvSpPr txBox="1"/>
            <p:nvPr/>
          </p:nvSpPr>
          <p:spPr>
            <a:xfrm flipH="1">
              <a:off x="2668368" y="3977235"/>
              <a:ext cx="15963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Deterministic and real-time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>
            <a:off x="609598" y="4152125"/>
            <a:ext cx="10954328" cy="931200"/>
            <a:chOff x="939080" y="3114094"/>
            <a:chExt cx="5536744" cy="698400"/>
          </a:xfrm>
        </p:grpSpPr>
        <p:sp>
          <p:nvSpPr>
            <p:cNvPr id="222" name="Google Shape;222;p19"/>
            <p:cNvSpPr/>
            <p:nvPr/>
          </p:nvSpPr>
          <p:spPr>
            <a:xfrm flipH="1">
              <a:off x="939080" y="3114094"/>
              <a:ext cx="1465342" cy="6984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4528524" y="3114094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24" name="Google Shape;224;p19"/>
            <p:cNvSpPr txBox="1"/>
            <p:nvPr/>
          </p:nvSpPr>
          <p:spPr>
            <a:xfrm>
              <a:off x="1263865" y="3285094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Resources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5" name="Google Shape;225;p19"/>
            <p:cNvSpPr txBox="1"/>
            <p:nvPr/>
          </p:nvSpPr>
          <p:spPr>
            <a:xfrm flipH="1">
              <a:off x="4783606" y="3201994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Abundant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2492871" y="3114094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27" name="Google Shape;227;p19"/>
            <p:cNvSpPr txBox="1"/>
            <p:nvPr/>
          </p:nvSpPr>
          <p:spPr>
            <a:xfrm flipH="1">
              <a:off x="2747953" y="3201994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Contrained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609597" y="3118521"/>
            <a:ext cx="10954329" cy="931200"/>
            <a:chOff x="939080" y="2338891"/>
            <a:chExt cx="5536744" cy="698400"/>
          </a:xfrm>
        </p:grpSpPr>
        <p:sp>
          <p:nvSpPr>
            <p:cNvPr id="231" name="Google Shape;231;p19"/>
            <p:cNvSpPr/>
            <p:nvPr/>
          </p:nvSpPr>
          <p:spPr>
            <a:xfrm flipH="1">
              <a:off x="939080" y="2338891"/>
              <a:ext cx="1465341" cy="6984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528524" y="2338891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33" name="Google Shape;233;p19"/>
            <p:cNvSpPr txBox="1"/>
            <p:nvPr/>
          </p:nvSpPr>
          <p:spPr>
            <a:xfrm>
              <a:off x="1263865" y="2509891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User Interface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783639" y="2426791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Complex and Standard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492871" y="2338891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2747987" y="2426791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Minimal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19"/>
          <p:cNvGrpSpPr/>
          <p:nvPr/>
        </p:nvGrpSpPr>
        <p:grpSpPr>
          <a:xfrm>
            <a:off x="609599" y="2084919"/>
            <a:ext cx="10954328" cy="931200"/>
            <a:chOff x="939081" y="1563689"/>
            <a:chExt cx="5536743" cy="698400"/>
          </a:xfrm>
        </p:grpSpPr>
        <p:sp>
          <p:nvSpPr>
            <p:cNvPr id="240" name="Google Shape;240;p19"/>
            <p:cNvSpPr/>
            <p:nvPr/>
          </p:nvSpPr>
          <p:spPr>
            <a:xfrm flipH="1">
              <a:off x="939081" y="1563689"/>
              <a:ext cx="1465340" cy="6984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4528524" y="1563689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42" name="Google Shape;242;p19"/>
            <p:cNvSpPr txBox="1"/>
            <p:nvPr/>
          </p:nvSpPr>
          <p:spPr>
            <a:xfrm>
              <a:off x="1263865" y="1734689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Purpose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2492871" y="1563689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44" name="Google Shape;244;p19"/>
            <p:cNvSpPr txBox="1"/>
            <p:nvPr/>
          </p:nvSpPr>
          <p:spPr>
            <a:xfrm>
              <a:off x="2492774" y="1651589"/>
              <a:ext cx="1947397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Dedicated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19"/>
            <p:cNvSpPr txBox="1"/>
            <p:nvPr/>
          </p:nvSpPr>
          <p:spPr>
            <a:xfrm>
              <a:off x="4528523" y="1651589"/>
              <a:ext cx="19473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General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DB7DAD-ED2E-8B17-5115-FB65857DD194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Embedded systems vs General purpose system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51543E76-3A76-A7E5-7927-F32E8D104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>
            <a:extLst>
              <a:ext uri="{FF2B5EF4-FFF2-40B4-BE49-F238E27FC236}">
                <a16:creationId xmlns:a16="http://schemas.microsoft.com/office/drawing/2014/main" id="{234F3907-9565-A38F-CE70-B34490173A79}"/>
              </a:ext>
            </a:extLst>
          </p:cNvPr>
          <p:cNvSpPr txBox="1"/>
          <p:nvPr/>
        </p:nvSpPr>
        <p:spPr>
          <a:xfrm>
            <a:off x="7711235" y="1492519"/>
            <a:ext cx="3852691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dirty="0">
                <a:solidFill>
                  <a:srgbClr val="4472C4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General Purpose</a:t>
            </a:r>
            <a:endParaRPr sz="2800" dirty="0">
              <a:solidFill>
                <a:srgbClr val="4472C4"/>
              </a:solidFill>
              <a:latin typeface="Futura T OT" panose="02000000000000000000" pitchFamily="50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" name="Google Shape;210;p19">
            <a:extLst>
              <a:ext uri="{FF2B5EF4-FFF2-40B4-BE49-F238E27FC236}">
                <a16:creationId xmlns:a16="http://schemas.microsoft.com/office/drawing/2014/main" id="{283DE632-F3DF-107F-9907-CDB645C46D2F}"/>
              </a:ext>
            </a:extLst>
          </p:cNvPr>
          <p:cNvSpPr txBox="1"/>
          <p:nvPr/>
        </p:nvSpPr>
        <p:spPr>
          <a:xfrm>
            <a:off x="3683738" y="1507264"/>
            <a:ext cx="3852692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dirty="0">
                <a:solidFill>
                  <a:srgbClr val="4472C4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Embedded System</a:t>
            </a:r>
            <a:endParaRPr sz="2800" dirty="0">
              <a:solidFill>
                <a:srgbClr val="4472C4"/>
              </a:solidFill>
              <a:latin typeface="Futura T OT" panose="02000000000000000000" pitchFamily="50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2" name="Google Shape;212;p19">
            <a:extLst>
              <a:ext uri="{FF2B5EF4-FFF2-40B4-BE49-F238E27FC236}">
                <a16:creationId xmlns:a16="http://schemas.microsoft.com/office/drawing/2014/main" id="{2C71F9B9-0012-3BE2-5FE6-2E7CF2CAFD85}"/>
              </a:ext>
            </a:extLst>
          </p:cNvPr>
          <p:cNvGrpSpPr/>
          <p:nvPr/>
        </p:nvGrpSpPr>
        <p:grpSpPr>
          <a:xfrm>
            <a:off x="609596" y="5185780"/>
            <a:ext cx="10954330" cy="931200"/>
            <a:chOff x="939079" y="3889335"/>
            <a:chExt cx="5536745" cy="698400"/>
          </a:xfrm>
        </p:grpSpPr>
        <p:sp>
          <p:nvSpPr>
            <p:cNvPr id="213" name="Google Shape;213;p19">
              <a:extLst>
                <a:ext uri="{FF2B5EF4-FFF2-40B4-BE49-F238E27FC236}">
                  <a16:creationId xmlns:a16="http://schemas.microsoft.com/office/drawing/2014/main" id="{09D96F97-19FB-2BC4-7C76-5CBB76F93E1C}"/>
                </a:ext>
              </a:extLst>
            </p:cNvPr>
            <p:cNvSpPr/>
            <p:nvPr/>
          </p:nvSpPr>
          <p:spPr>
            <a:xfrm flipH="1">
              <a:off x="939079" y="3889335"/>
              <a:ext cx="1465342" cy="6984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14" name="Google Shape;214;p19">
              <a:extLst>
                <a:ext uri="{FF2B5EF4-FFF2-40B4-BE49-F238E27FC236}">
                  <a16:creationId xmlns:a16="http://schemas.microsoft.com/office/drawing/2014/main" id="{2F5085D7-F4F1-2A5C-BF9D-515B022EB891}"/>
                </a:ext>
              </a:extLst>
            </p:cNvPr>
            <p:cNvSpPr/>
            <p:nvPr/>
          </p:nvSpPr>
          <p:spPr>
            <a:xfrm>
              <a:off x="4528524" y="3889335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15" name="Google Shape;215;p19">
              <a:extLst>
                <a:ext uri="{FF2B5EF4-FFF2-40B4-BE49-F238E27FC236}">
                  <a16:creationId xmlns:a16="http://schemas.microsoft.com/office/drawing/2014/main" id="{B2B20C5C-ED08-F6D2-34BD-C04CF5C0883A}"/>
                </a:ext>
              </a:extLst>
            </p:cNvPr>
            <p:cNvSpPr txBox="1"/>
            <p:nvPr/>
          </p:nvSpPr>
          <p:spPr>
            <a:xfrm>
              <a:off x="1263865" y="4060335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Examples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" name="Google Shape;216;p19">
              <a:extLst>
                <a:ext uri="{FF2B5EF4-FFF2-40B4-BE49-F238E27FC236}">
                  <a16:creationId xmlns:a16="http://schemas.microsoft.com/office/drawing/2014/main" id="{7E1051F8-D10E-F753-12DF-DDB5F8022C52}"/>
                </a:ext>
              </a:extLst>
            </p:cNvPr>
            <p:cNvSpPr txBox="1"/>
            <p:nvPr/>
          </p:nvSpPr>
          <p:spPr>
            <a:xfrm flipH="1">
              <a:off x="4783606" y="3977235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Desktop PC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19">
              <a:extLst>
                <a:ext uri="{FF2B5EF4-FFF2-40B4-BE49-F238E27FC236}">
                  <a16:creationId xmlns:a16="http://schemas.microsoft.com/office/drawing/2014/main" id="{0CB4B91D-9E1C-D565-EC0D-CCF633921CBC}"/>
                </a:ext>
              </a:extLst>
            </p:cNvPr>
            <p:cNvSpPr/>
            <p:nvPr/>
          </p:nvSpPr>
          <p:spPr>
            <a:xfrm>
              <a:off x="2492871" y="3889335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18" name="Google Shape;218;p19">
              <a:extLst>
                <a:ext uri="{FF2B5EF4-FFF2-40B4-BE49-F238E27FC236}">
                  <a16:creationId xmlns:a16="http://schemas.microsoft.com/office/drawing/2014/main" id="{D5B26B93-0BE5-C8A1-8B66-1937DC8CF1F4}"/>
                </a:ext>
              </a:extLst>
            </p:cNvPr>
            <p:cNvSpPr txBox="1"/>
            <p:nvPr/>
          </p:nvSpPr>
          <p:spPr>
            <a:xfrm flipH="1">
              <a:off x="2668368" y="3977235"/>
              <a:ext cx="15963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ABS in car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9">
            <a:extLst>
              <a:ext uri="{FF2B5EF4-FFF2-40B4-BE49-F238E27FC236}">
                <a16:creationId xmlns:a16="http://schemas.microsoft.com/office/drawing/2014/main" id="{1D72BFC4-497F-1779-B793-EECA9443E301}"/>
              </a:ext>
            </a:extLst>
          </p:cNvPr>
          <p:cNvGrpSpPr/>
          <p:nvPr/>
        </p:nvGrpSpPr>
        <p:grpSpPr>
          <a:xfrm>
            <a:off x="609598" y="4152125"/>
            <a:ext cx="10954328" cy="931200"/>
            <a:chOff x="939080" y="3114094"/>
            <a:chExt cx="5536744" cy="698400"/>
          </a:xfrm>
        </p:grpSpPr>
        <p:sp>
          <p:nvSpPr>
            <p:cNvPr id="222" name="Google Shape;222;p19">
              <a:extLst>
                <a:ext uri="{FF2B5EF4-FFF2-40B4-BE49-F238E27FC236}">
                  <a16:creationId xmlns:a16="http://schemas.microsoft.com/office/drawing/2014/main" id="{2F585DF3-C3A8-D511-E04D-A1596479F238}"/>
                </a:ext>
              </a:extLst>
            </p:cNvPr>
            <p:cNvSpPr/>
            <p:nvPr/>
          </p:nvSpPr>
          <p:spPr>
            <a:xfrm flipH="1">
              <a:off x="939080" y="3114094"/>
              <a:ext cx="1465342" cy="6984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23" name="Google Shape;223;p19">
              <a:extLst>
                <a:ext uri="{FF2B5EF4-FFF2-40B4-BE49-F238E27FC236}">
                  <a16:creationId xmlns:a16="http://schemas.microsoft.com/office/drawing/2014/main" id="{2B640EED-EAE1-4A37-2B81-B0076E92C285}"/>
                </a:ext>
              </a:extLst>
            </p:cNvPr>
            <p:cNvSpPr/>
            <p:nvPr/>
          </p:nvSpPr>
          <p:spPr>
            <a:xfrm>
              <a:off x="4528524" y="3114094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24" name="Google Shape;224;p19">
              <a:extLst>
                <a:ext uri="{FF2B5EF4-FFF2-40B4-BE49-F238E27FC236}">
                  <a16:creationId xmlns:a16="http://schemas.microsoft.com/office/drawing/2014/main" id="{657373B4-5390-2CA3-31BB-67B5CEF1EB66}"/>
                </a:ext>
              </a:extLst>
            </p:cNvPr>
            <p:cNvSpPr txBox="1"/>
            <p:nvPr/>
          </p:nvSpPr>
          <p:spPr>
            <a:xfrm>
              <a:off x="1139356" y="3285094"/>
              <a:ext cx="1134609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Upgradability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5" name="Google Shape;225;p19">
              <a:extLst>
                <a:ext uri="{FF2B5EF4-FFF2-40B4-BE49-F238E27FC236}">
                  <a16:creationId xmlns:a16="http://schemas.microsoft.com/office/drawing/2014/main" id="{330071E9-354F-419D-6B36-AB64CF4803CD}"/>
                </a:ext>
              </a:extLst>
            </p:cNvPr>
            <p:cNvSpPr txBox="1"/>
            <p:nvPr/>
          </p:nvSpPr>
          <p:spPr>
            <a:xfrm flipH="1">
              <a:off x="4783606" y="3201994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Frequent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19">
              <a:extLst>
                <a:ext uri="{FF2B5EF4-FFF2-40B4-BE49-F238E27FC236}">
                  <a16:creationId xmlns:a16="http://schemas.microsoft.com/office/drawing/2014/main" id="{6D79F9E4-BD4F-CA36-611B-901AF8E2392C}"/>
                </a:ext>
              </a:extLst>
            </p:cNvPr>
            <p:cNvSpPr/>
            <p:nvPr/>
          </p:nvSpPr>
          <p:spPr>
            <a:xfrm>
              <a:off x="2492871" y="3114094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27" name="Google Shape;227;p19">
              <a:extLst>
                <a:ext uri="{FF2B5EF4-FFF2-40B4-BE49-F238E27FC236}">
                  <a16:creationId xmlns:a16="http://schemas.microsoft.com/office/drawing/2014/main" id="{588F75E9-C260-03F8-1AFB-C6C158BDE781}"/>
                </a:ext>
              </a:extLst>
            </p:cNvPr>
            <p:cNvSpPr txBox="1"/>
            <p:nvPr/>
          </p:nvSpPr>
          <p:spPr>
            <a:xfrm flipH="1">
              <a:off x="2747953" y="3201994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Infrequent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19">
            <a:extLst>
              <a:ext uri="{FF2B5EF4-FFF2-40B4-BE49-F238E27FC236}">
                <a16:creationId xmlns:a16="http://schemas.microsoft.com/office/drawing/2014/main" id="{EC356829-9C5B-32C8-71FC-C33FC157E917}"/>
              </a:ext>
            </a:extLst>
          </p:cNvPr>
          <p:cNvGrpSpPr/>
          <p:nvPr/>
        </p:nvGrpSpPr>
        <p:grpSpPr>
          <a:xfrm>
            <a:off x="609597" y="3118521"/>
            <a:ext cx="10954329" cy="931200"/>
            <a:chOff x="939080" y="2338891"/>
            <a:chExt cx="5536744" cy="698400"/>
          </a:xfrm>
        </p:grpSpPr>
        <p:sp>
          <p:nvSpPr>
            <p:cNvPr id="231" name="Google Shape;231;p19">
              <a:extLst>
                <a:ext uri="{FF2B5EF4-FFF2-40B4-BE49-F238E27FC236}">
                  <a16:creationId xmlns:a16="http://schemas.microsoft.com/office/drawing/2014/main" id="{51CCE8B2-0BFF-1F8E-07D6-94088740FB3E}"/>
                </a:ext>
              </a:extLst>
            </p:cNvPr>
            <p:cNvSpPr/>
            <p:nvPr/>
          </p:nvSpPr>
          <p:spPr>
            <a:xfrm flipH="1">
              <a:off x="939080" y="2338891"/>
              <a:ext cx="1465341" cy="6984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32" name="Google Shape;232;p19">
              <a:extLst>
                <a:ext uri="{FF2B5EF4-FFF2-40B4-BE49-F238E27FC236}">
                  <a16:creationId xmlns:a16="http://schemas.microsoft.com/office/drawing/2014/main" id="{16882775-C9A5-2960-C981-F4DEDF771B61}"/>
                </a:ext>
              </a:extLst>
            </p:cNvPr>
            <p:cNvSpPr/>
            <p:nvPr/>
          </p:nvSpPr>
          <p:spPr>
            <a:xfrm>
              <a:off x="4528524" y="2338891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33" name="Google Shape;233;p19">
              <a:extLst>
                <a:ext uri="{FF2B5EF4-FFF2-40B4-BE49-F238E27FC236}">
                  <a16:creationId xmlns:a16="http://schemas.microsoft.com/office/drawing/2014/main" id="{F374AF31-F512-333B-4814-A5B3FBA64989}"/>
                </a:ext>
              </a:extLst>
            </p:cNvPr>
            <p:cNvSpPr txBox="1"/>
            <p:nvPr/>
          </p:nvSpPr>
          <p:spPr>
            <a:xfrm>
              <a:off x="1263865" y="2509891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Boot time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" name="Google Shape;234;p19">
              <a:extLst>
                <a:ext uri="{FF2B5EF4-FFF2-40B4-BE49-F238E27FC236}">
                  <a16:creationId xmlns:a16="http://schemas.microsoft.com/office/drawing/2014/main" id="{F2A81A19-D99C-2DE9-C0D6-6513F7ACE288}"/>
                </a:ext>
              </a:extLst>
            </p:cNvPr>
            <p:cNvSpPr txBox="1"/>
            <p:nvPr/>
          </p:nvSpPr>
          <p:spPr>
            <a:xfrm>
              <a:off x="4783639" y="2426791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Slower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19">
              <a:extLst>
                <a:ext uri="{FF2B5EF4-FFF2-40B4-BE49-F238E27FC236}">
                  <a16:creationId xmlns:a16="http://schemas.microsoft.com/office/drawing/2014/main" id="{0F79CBB8-C13A-608D-C0D1-DFA4F48BA4A2}"/>
                </a:ext>
              </a:extLst>
            </p:cNvPr>
            <p:cNvSpPr/>
            <p:nvPr/>
          </p:nvSpPr>
          <p:spPr>
            <a:xfrm>
              <a:off x="2492871" y="2338891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36" name="Google Shape;236;p19">
              <a:extLst>
                <a:ext uri="{FF2B5EF4-FFF2-40B4-BE49-F238E27FC236}">
                  <a16:creationId xmlns:a16="http://schemas.microsoft.com/office/drawing/2014/main" id="{7B0650B8-C110-E9AF-7AE1-BC484AD9ECFD}"/>
                </a:ext>
              </a:extLst>
            </p:cNvPr>
            <p:cNvSpPr txBox="1"/>
            <p:nvPr/>
          </p:nvSpPr>
          <p:spPr>
            <a:xfrm>
              <a:off x="2747987" y="2426791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Very fast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19">
            <a:extLst>
              <a:ext uri="{FF2B5EF4-FFF2-40B4-BE49-F238E27FC236}">
                <a16:creationId xmlns:a16="http://schemas.microsoft.com/office/drawing/2014/main" id="{FD57A0AC-A14D-517D-536E-DE8CA2932D67}"/>
              </a:ext>
            </a:extLst>
          </p:cNvPr>
          <p:cNvGrpSpPr/>
          <p:nvPr/>
        </p:nvGrpSpPr>
        <p:grpSpPr>
          <a:xfrm>
            <a:off x="609599" y="2084919"/>
            <a:ext cx="10954328" cy="931200"/>
            <a:chOff x="939081" y="1563689"/>
            <a:chExt cx="5536743" cy="698400"/>
          </a:xfrm>
        </p:grpSpPr>
        <p:sp>
          <p:nvSpPr>
            <p:cNvPr id="240" name="Google Shape;240;p19">
              <a:extLst>
                <a:ext uri="{FF2B5EF4-FFF2-40B4-BE49-F238E27FC236}">
                  <a16:creationId xmlns:a16="http://schemas.microsoft.com/office/drawing/2014/main" id="{A11FA722-A166-45AE-7946-BEFDF32AA771}"/>
                </a:ext>
              </a:extLst>
            </p:cNvPr>
            <p:cNvSpPr/>
            <p:nvPr/>
          </p:nvSpPr>
          <p:spPr>
            <a:xfrm flipH="1">
              <a:off x="939081" y="1563689"/>
              <a:ext cx="1465340" cy="6984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41" name="Google Shape;241;p19">
              <a:extLst>
                <a:ext uri="{FF2B5EF4-FFF2-40B4-BE49-F238E27FC236}">
                  <a16:creationId xmlns:a16="http://schemas.microsoft.com/office/drawing/2014/main" id="{B70EAA8C-1B29-D863-FF1E-2C6B02092DC1}"/>
                </a:ext>
              </a:extLst>
            </p:cNvPr>
            <p:cNvSpPr/>
            <p:nvPr/>
          </p:nvSpPr>
          <p:spPr>
            <a:xfrm>
              <a:off x="4528524" y="1563689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42" name="Google Shape;242;p19">
              <a:extLst>
                <a:ext uri="{FF2B5EF4-FFF2-40B4-BE49-F238E27FC236}">
                  <a16:creationId xmlns:a16="http://schemas.microsoft.com/office/drawing/2014/main" id="{9EA7E0CD-BC16-DF93-1EBA-F093CF92796B}"/>
                </a:ext>
              </a:extLst>
            </p:cNvPr>
            <p:cNvSpPr txBox="1"/>
            <p:nvPr/>
          </p:nvSpPr>
          <p:spPr>
            <a:xfrm>
              <a:off x="1263865" y="1734689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dirty="0">
                  <a:solidFill>
                    <a:srgbClr val="FFFFFF"/>
                  </a:solidFill>
                  <a:latin typeface="Futura T OT" panose="02000000000000000000" pitchFamily="50" charset="0"/>
                  <a:ea typeface="Fira Sans Extra Condensed Medium"/>
                  <a:cs typeface="Fira Sans Extra Condensed Medium"/>
                  <a:sym typeface="Fira Sans Extra Condensed Medium"/>
                </a:rPr>
                <a:t>Operating system</a:t>
              </a:r>
              <a:endParaRPr sz="2667" dirty="0">
                <a:solidFill>
                  <a:srgbClr val="FFFFFF"/>
                </a:solidFill>
                <a:latin typeface="Futura T OT" panose="02000000000000000000" pitchFamily="50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3" name="Google Shape;243;p19">
              <a:extLst>
                <a:ext uri="{FF2B5EF4-FFF2-40B4-BE49-F238E27FC236}">
                  <a16:creationId xmlns:a16="http://schemas.microsoft.com/office/drawing/2014/main" id="{DC037C3C-88D2-98EE-C575-EDB4858FFFAA}"/>
                </a:ext>
              </a:extLst>
            </p:cNvPr>
            <p:cNvSpPr/>
            <p:nvPr/>
          </p:nvSpPr>
          <p:spPr>
            <a:xfrm>
              <a:off x="2492871" y="1563689"/>
              <a:ext cx="1947300" cy="69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Futura T OT" panose="02000000000000000000" pitchFamily="50" charset="0"/>
              </a:endParaRPr>
            </a:p>
          </p:txBody>
        </p:sp>
        <p:sp>
          <p:nvSpPr>
            <p:cNvPr id="244" name="Google Shape;244;p19">
              <a:extLst>
                <a:ext uri="{FF2B5EF4-FFF2-40B4-BE49-F238E27FC236}">
                  <a16:creationId xmlns:a16="http://schemas.microsoft.com/office/drawing/2014/main" id="{43ED7FB5-11E1-B211-9465-656F658F09BE}"/>
                </a:ext>
              </a:extLst>
            </p:cNvPr>
            <p:cNvSpPr txBox="1"/>
            <p:nvPr/>
          </p:nvSpPr>
          <p:spPr>
            <a:xfrm>
              <a:off x="2492774" y="1651589"/>
              <a:ext cx="1947397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Real-Time OS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19">
              <a:extLst>
                <a:ext uri="{FF2B5EF4-FFF2-40B4-BE49-F238E27FC236}">
                  <a16:creationId xmlns:a16="http://schemas.microsoft.com/office/drawing/2014/main" id="{F79A2676-37FE-AF3D-3C93-2C2FABDFBE0E}"/>
                </a:ext>
              </a:extLst>
            </p:cNvPr>
            <p:cNvSpPr txBox="1"/>
            <p:nvPr/>
          </p:nvSpPr>
          <p:spPr>
            <a:xfrm>
              <a:off x="4528523" y="1651589"/>
              <a:ext cx="19473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chemeClr val="dk1"/>
                  </a:solidFill>
                  <a:latin typeface="Futura T OT" panose="02000000000000000000" pitchFamily="50" charset="0"/>
                  <a:ea typeface="Roboto"/>
                  <a:cs typeface="Roboto"/>
                  <a:sym typeface="Roboto"/>
                </a:rPr>
                <a:t>General Purpose OS</a:t>
              </a:r>
              <a:endParaRPr sz="2800" dirty="0">
                <a:solidFill>
                  <a:schemeClr val="dk1"/>
                </a:solidFill>
                <a:latin typeface="Futura T OT" panose="02000000000000000000" pitchFamily="50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C926C9-AB82-5434-EB55-70BD5DA6888F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Embedded systems vs General purpose system </a:t>
            </a:r>
          </a:p>
        </p:txBody>
      </p:sp>
    </p:spTree>
    <p:extLst>
      <p:ext uri="{BB962C8B-B14F-4D97-AF65-F5344CB8AC3E}">
        <p14:creationId xmlns:p14="http://schemas.microsoft.com/office/powerpoint/2010/main" val="160801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CFE17-7BE7-F6E8-E528-7C3F4B3C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19B99-4062-A742-FE95-B2F5C2B5DCB1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F1EF-A366-DAD2-DD7C-EDD5272A0816}"/>
              </a:ext>
            </a:extLst>
          </p:cNvPr>
          <p:cNvSpPr txBox="1"/>
          <p:nvPr/>
        </p:nvSpPr>
        <p:spPr>
          <a:xfrm>
            <a:off x="1374371" y="5286741"/>
            <a:ext cx="9443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472C4"/>
                </a:solidFill>
                <a:latin typeface="Futura T OT" panose="02000000000000000000" pitchFamily="50" charset="0"/>
              </a:rPr>
              <a:t>Over 98% of all microprocessors </a:t>
            </a:r>
            <a:r>
              <a:rPr lang="en-US" sz="3600" dirty="0">
                <a:latin typeface="Futura T OT" panose="02000000000000000000" pitchFamily="50" charset="0"/>
              </a:rPr>
              <a:t>manufactured are used in embedded system</a:t>
            </a:r>
            <a:endParaRPr lang="en-US" sz="2800" dirty="0">
              <a:latin typeface="Futura T OT" panose="02000000000000000000" pitchFamily="50" charset="0"/>
            </a:endParaRPr>
          </a:p>
        </p:txBody>
      </p:sp>
      <p:pic>
        <p:nvPicPr>
          <p:cNvPr id="4098" name="Picture 2" descr="Real-Life Embedded System Applications">
            <a:extLst>
              <a:ext uri="{FF2B5EF4-FFF2-40B4-BE49-F238E27FC236}">
                <a16:creationId xmlns:a16="http://schemas.microsoft.com/office/drawing/2014/main" id="{D7F72263-717C-D3A5-AAAD-2049D88E7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5" b="10708"/>
          <a:stretch>
            <a:fillRect/>
          </a:stretch>
        </p:blipFill>
        <p:spPr bwMode="auto">
          <a:xfrm>
            <a:off x="1219200" y="1299344"/>
            <a:ext cx="9753600" cy="34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3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1232433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Automotive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740964"/>
            <a:ext cx="511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Anti-lock Braking System (ABS): Prevents wheel lock -up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4319690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Airbag Control Unit: Deploys airbags in a collision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5999" y="3162238"/>
            <a:ext cx="532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Engine Control Unit (ECU): manages engine 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5999" y="4898416"/>
            <a:ext cx="606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5BD4"/>
                </a:solidFill>
                <a:latin typeface="Futura T OT" panose="02000000000000000000" pitchFamily="50" charset="0"/>
              </a:rPr>
              <a:t>Advanced Driver-Assistance System (ADAS) : Autonomous Driving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18212-7740-B920-29C2-F3091B0A84AE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5128" name="Picture 8" descr="How EV platforms and technology could transform auto interior design">
            <a:extLst>
              <a:ext uri="{FF2B5EF4-FFF2-40B4-BE49-F238E27FC236}">
                <a16:creationId xmlns:a16="http://schemas.microsoft.com/office/drawing/2014/main" id="{F81B93C7-A82D-1363-67F5-EA178CD3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025"/>
            <a:ext cx="6061083" cy="303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2" grpId="0"/>
      <p:bldP spid="1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ADD27-081B-854C-3637-39B005916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35AAC-7432-4635-C874-AA1C66684ECE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T OT" panose="02000000000000000000" pitchFamily="50" charset="0"/>
              </a:rPr>
              <a:t>Application and Domain</a:t>
            </a:r>
          </a:p>
        </p:txBody>
      </p:sp>
      <p:pic>
        <p:nvPicPr>
          <p:cNvPr id="5126" name="Picture 6" descr="What Is An ECU? Electronic Control Unit (ECU) Explained">
            <a:extLst>
              <a:ext uri="{FF2B5EF4-FFF2-40B4-BE49-F238E27FC236}">
                <a16:creationId xmlns:a16="http://schemas.microsoft.com/office/drawing/2014/main" id="{1128C12E-CEE3-4B49-0524-FDC50DDE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638" y="1384151"/>
            <a:ext cx="8962724" cy="51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9B4BF4-DD9E-164E-A07A-600B15209269}"/>
              </a:ext>
            </a:extLst>
          </p:cNvPr>
          <p:cNvSpPr txBox="1"/>
          <p:nvPr/>
        </p:nvSpPr>
        <p:spPr>
          <a:xfrm>
            <a:off x="0" y="1232433"/>
            <a:ext cx="151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utura T OT" panose="02000000000000000000" pitchFamily="50" charset="0"/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407665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7066</TotalTime>
  <Words>779</Words>
  <Application>Microsoft Office PowerPoint</Application>
  <PresentationFormat>Widescreen</PresentationFormat>
  <Paragraphs>139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Futura T OT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Common Characteristics of an embedded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Krishtein Einsna</dc:creator>
  <cp:lastModifiedBy>Krishtein Einsna</cp:lastModifiedBy>
  <cp:revision>147</cp:revision>
  <dcterms:created xsi:type="dcterms:W3CDTF">2025-09-16T01:34:55Z</dcterms:created>
  <dcterms:modified xsi:type="dcterms:W3CDTF">2025-11-19T11:00:05Z</dcterms:modified>
</cp:coreProperties>
</file>